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7" d="100"/>
          <a:sy n="77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DAEE-3574-5E4E-BF7C-2A372E68792E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7729-8AB3-E946-944C-B54B2BCB42C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888DAEE-3574-5E4E-BF7C-2A372E68792E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410B7729-8AB3-E946-944C-B54B2BCB4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DAEE-3574-5E4E-BF7C-2A372E68792E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A888DAEE-3574-5E4E-BF7C-2A372E68792E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410B7729-8AB3-E946-944C-B54B2BCB4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DAEE-3574-5E4E-BF7C-2A372E68792E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7729-8AB3-E946-944C-B54B2BCB4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888DAEE-3574-5E4E-BF7C-2A372E68792E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7729-8AB3-E946-944C-B54B2BCB42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DAEE-3574-5E4E-BF7C-2A372E68792E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7729-8AB3-E946-944C-B54B2BCB4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DAEE-3574-5E4E-BF7C-2A372E68792E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7729-8AB3-E946-944C-B54B2BCB42C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DAEE-3574-5E4E-BF7C-2A372E68792E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7729-8AB3-E946-944C-B54B2BCB4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DAEE-3574-5E4E-BF7C-2A372E68792E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7729-8AB3-E946-944C-B54B2BCB4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DAEE-3574-5E4E-BF7C-2A372E68792E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7729-8AB3-E946-944C-B54B2BCB4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DAEE-3574-5E4E-BF7C-2A372E68792E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7729-8AB3-E946-944C-B54B2BCB42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DAEE-3574-5E4E-BF7C-2A372E68792E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7729-8AB3-E946-944C-B54B2BCB42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888DAEE-3574-5E4E-BF7C-2A372E68792E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410B7729-8AB3-E946-944C-B54B2BCB42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888DAEE-3574-5E4E-BF7C-2A372E68792E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410B7729-8AB3-E946-944C-B54B2BCB42C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latin+american+revolutions&amp;source=images&amp;cd=&amp;cad=rja&amp;docid=K880jY6udC_kwM&amp;tbnid=v577XeELDCCo6M:&amp;ved=0CAUQjRw&amp;url=http://danielasglobalblog.blogspot.com/2008/10/simon-bolivar-and-latin-american.html&amp;ei=w6I-UaHtHZPr0QHzhoHoDQ&amp;bvm=bv.43287494,d.dmQ&amp;psig=AFQjCNGmn-8JpfozVQdnklcM2cNP8EN0hw&amp;ust=1363145729809553" TargetMode="Externa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://www.google.com/url?sa=i&amp;rct=j&amp;q=proclamation+of+1813,+Simon+Bolivar&amp;source=images&amp;cd=&amp;cad=rja&amp;docid=OGopfV8F2DWXJM&amp;tbnid=OhixVhJzUTTJCM:&amp;ved=&amp;url=http://commons.wikimedia.org/wiki/File:Simon_Bolivar_in_Castro.jpg&amp;ei=Cx8_Uf4dqPTRAa2xgeAL&amp;bvm=bv.43287494,d.dmQ&amp;psig=AFQjCNHJ7W3blF50Gy6ZYa5ZVmZNCkbMdA&amp;ust=1363177611744307" TargetMode="External"/><Relationship Id="rId5" Type="http://schemas.openxmlformats.org/officeDocument/2006/relationships/image" Target="../media/image18.jpeg"/><Relationship Id="rId6" Type="http://schemas.openxmlformats.org/officeDocument/2006/relationships/hyperlink" Target="http://www.google.com/url?sa=i&amp;rct=j&amp;q=simon+bolivar+and+george+washington+similarities&amp;source=images&amp;cd=&amp;cad=rja&amp;docid=KD6sD0EyQqqGqM&amp;tbnid=5t0fHAkXViKn9M:&amp;ved=0CAUQjRw&amp;url=http://togsplace.blogspot.com/2011/02/history-wars-and-independence-struggles.html&amp;ei=TiE_Uby6BKqJ0QHojIDgCA&amp;bvm=bv.43287494,d.dmQ&amp;psig=AFQjCNHIVpX-c7PC3pUzOEe-p8I9ZW14Kg&amp;ust=1363178173812309" TargetMode="External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proclamation+of+1813,+Simon+Bolivar&amp;source=images&amp;cd=&amp;cad=rja&amp;docid=NaXI07JO49Wt7M&amp;tbnid=s7duEzVqVnK_vM:&amp;ved=&amp;url=http://en.wikipedia.org/wiki/Military_career_of_Sim%C3%B3n_Bol%C3%ADvar&amp;ei=Cx8_Uf4dqPTRAa2xgeAL&amp;bvm=bv.43287494,d.dmQ&amp;psig=AFQjCNHJ7W3blF50Gy6ZYa5ZVmZNCkbMdA&amp;ust=1363177611744307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Nationalism&amp;source=images&amp;cd=&amp;cad=rja&amp;docid=FEKmgxKdA8KinM&amp;tbnid=DBACdmrdfGoZ0M:&amp;ved=0CAUQjRw&amp;url=http://www.middlebury.edu/academics/geog/faculty/node/18811&amp;ei=F50-Ua6nGfOs0AGIuoHAAQ&amp;bvm=bv.43287494,d.dmQ&amp;psig=AFQjCNEZFv8xzx8uwc3cKiT-cICF-cAZPw&amp;ust=1363144251440329" TargetMode="Externa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oogle.com/url?sa=i&amp;rct=j&amp;q=miguel+hidalgo&amp;source=images&amp;cd=&amp;cad=rja&amp;docid=XDmj5k7jS2P7XM&amp;tbnid=lch-klPP6PFRZM:&amp;ved=0CAUQjRw&amp;url=http://www.amautacunadehistoria.com/2010/09/quien-fue-miguel-hidalgo-y-costilla.html&amp;ei=-5w_UcSFPJCq0AHywICACg&amp;bvm=bv.43287494,d.dmQ&amp;psig=AFQjCNFnkU-ahSzi0ojJYK3zzTIoe0iMiA&amp;ust=1363209150814961" TargetMode="Externa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hyperlink" Target="http://www.google.com/url?sa=i&amp;rct=j&amp;q=miguel+hidalgo&amp;source=images&amp;cd=&amp;cad=rja&amp;docid=ajuw6o0d4x610M&amp;tbnid=eMewFVAvPBCl7M:&amp;ved=0CAUQjRw&amp;url=http://www.nosdigital.com.ar/2010/06/%E2%80%9Cmi-pecho-sera-hijos-mios-el-blanco-seguro-a-que-habeis-de-dirigiros%E2%80%9D/&amp;ei=-qI_UbOgFIyC0QHenIC4BA&amp;bvm=bv.43287494,d.dmQ&amp;psig=AFQjCNFnkU-ahSzi0ojJYK3zzTIoe0iMiA&amp;ust=1363209150814961" TargetMode="External"/><Relationship Id="rId5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dip.info/2011/02/frente-a-frente/utlibs_blac_frente_05_s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oogle.com/url?sa=i&amp;rct=j&amp;q=miguel+hidalgo&amp;source=images&amp;cd=&amp;cad=rja&amp;docid=CNCZyaqbp66dLM&amp;tbnid=u-6G0IfJAre5QM:&amp;ved=0CAUQjRw&amp;url=http://www.biografiasyvidas.com/biografia/h/hidalgo.htm&amp;ei=xaM_UdPwC8Lq0wGB24CICA&amp;bvm=bv.43287494,d.dmQ&amp;psig=AFQjCNFnkU-ahSzi0ojJYK3zzTIoe0iMiA&amp;ust=1363209150814961" TargetMode="External"/><Relationship Id="rId3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oogle.com/url?sa=i&amp;rct=j&amp;q=Monroe+Doctrine&amp;source=images&amp;cd=&amp;cad=rja&amp;docid=Ve_uBGSTVOiKkM&amp;tbnid=OOR-1DPSy0W_pM:&amp;ved=0CAUQjRw&amp;url=http://www.cerebro.com/store/pc/viewPrd.asp?idproduct=11294&amp;IDCategory=7&amp;ei=cKY_UePFCKHV0gHB6YDIDA&amp;bvm=bv.43287494,d.dmQ&amp;psig=AFQjCNEHRpbdeooVmF223DaLfU9YZEKgIQ&amp;ust=1363211760287053" TargetMode="External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Monroe+Doctrine&amp;source=images&amp;cd=&amp;cad=rja&amp;docid=-q7X7cmkQ2-miM&amp;tbnid=EQPv09xCHck-WM:&amp;ved=0CAUQjRw&amp;url=http://fineartamerica.com/products/1-monroe-doctrine-cartoon-granger-poster.html&amp;ei=hqQ_UfKXDI6u0AGm04GYCQ&amp;bvm=bv.43287494,d.dmQ&amp;psig=AFQjCNEHRpbdeooVmF223DaLfU9YZEKgIQ&amp;ust=136321176028705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Nationalist Revolutions Sweep the West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1789-1900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  <a:cs typeface="Arial" pitchFamily="34" charset="0"/>
              </a:rPr>
              <a:t>French Fail to Suppress Rebellion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7663" lvl="1" indent="-231775"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Georgia" pitchFamily="18" charset="0"/>
              </a:rPr>
              <a:t>16,000 French troops</a:t>
            </a:r>
            <a:r>
              <a:rPr lang="en-US" sz="2800" dirty="0" smtClean="0">
                <a:latin typeface="Georgia" pitchFamily="18" charset="0"/>
              </a:rPr>
              <a:t> sent </a:t>
            </a:r>
            <a:r>
              <a:rPr lang="en-US" sz="2800" dirty="0" smtClean="0">
                <a:latin typeface="Georgia" pitchFamily="18" charset="0"/>
              </a:rPr>
              <a:t>by Napoleon failed</a:t>
            </a:r>
            <a:r>
              <a:rPr lang="en-US" sz="2800" dirty="0" smtClean="0">
                <a:latin typeface="Georgia" pitchFamily="18" charset="0"/>
              </a:rPr>
              <a:t> to put down.</a:t>
            </a:r>
            <a:endParaRPr lang="en-US" sz="2800" dirty="0" smtClean="0">
              <a:latin typeface="Georgia" pitchFamily="18" charset="0"/>
            </a:endParaRPr>
          </a:p>
          <a:p>
            <a:pPr marL="347663" lvl="1" indent="-231775"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  <a:defRPr/>
            </a:pPr>
            <a:endParaRPr lang="en-US" sz="28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Ended Napoleon’s plans Expand French empire</a:t>
            </a:r>
            <a:r>
              <a:rPr lang="en-US" sz="2800" dirty="0" smtClean="0">
                <a:latin typeface="Georgia" pitchFamily="18" charset="0"/>
              </a:rPr>
              <a:t> in </a:t>
            </a:r>
            <a:r>
              <a:rPr lang="en-US" sz="2800" dirty="0" smtClean="0">
                <a:latin typeface="Georgia" pitchFamily="18" charset="0"/>
              </a:rPr>
              <a:t>the Americas</a:t>
            </a:r>
          </a:p>
          <a:p>
            <a:pPr marL="347663" lvl="1" indent="-231775"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  <a:defRPr/>
            </a:pPr>
            <a:endParaRPr lang="en-US" sz="2800" dirty="0" smtClean="0"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10" name="Picture 2" descr="https://glazersspace.wikispaces.com/file/view/747px-Saint_domingue_battle.jpg/32442693/747px-Saint_domingue_ba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343399" cy="3485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  <a:cs typeface="Arial" pitchFamily="34" charset="0"/>
              </a:rPr>
              <a:t>Independence for 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4017328" cy="4297363"/>
          </a:xfrm>
        </p:spPr>
        <p:txBody>
          <a:bodyPr/>
          <a:lstStyle/>
          <a:p>
            <a:pPr marL="347663" lvl="1" indent="-231775"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Georgia" pitchFamily="18" charset="0"/>
              </a:rPr>
              <a:t>St. </a:t>
            </a:r>
            <a:r>
              <a:rPr lang="en-US" sz="2800" dirty="0" err="1" smtClean="0">
                <a:latin typeface="Georgia" pitchFamily="18" charset="0"/>
              </a:rPr>
              <a:t>Dominque</a:t>
            </a:r>
            <a:r>
              <a:rPr lang="en-US" sz="2800" dirty="0" smtClean="0">
                <a:latin typeface="Georgia" pitchFamily="18" charset="0"/>
              </a:rPr>
              <a:t> became first</a:t>
            </a:r>
            <a:r>
              <a:rPr lang="en-US" sz="2800" dirty="0" smtClean="0">
                <a:latin typeface="Georgia" pitchFamily="18" charset="0"/>
              </a:rPr>
              <a:t> Latin </a:t>
            </a:r>
            <a:r>
              <a:rPr lang="en-US" sz="2800" dirty="0" smtClean="0">
                <a:latin typeface="Georgia" pitchFamily="18" charset="0"/>
              </a:rPr>
              <a:t>American (and first</a:t>
            </a:r>
            <a:r>
              <a:rPr lang="en-US" sz="2800" dirty="0" smtClean="0">
                <a:latin typeface="Georgia" pitchFamily="18" charset="0"/>
              </a:rPr>
              <a:t> black) </a:t>
            </a:r>
            <a:r>
              <a:rPr lang="en-US" sz="2800" dirty="0" smtClean="0">
                <a:latin typeface="Georgia" pitchFamily="18" charset="0"/>
              </a:rPr>
              <a:t>colony to free itself</a:t>
            </a:r>
            <a:r>
              <a:rPr lang="en-US" sz="2800" dirty="0" smtClean="0">
                <a:latin typeface="Georgia" pitchFamily="18" charset="0"/>
              </a:rPr>
              <a:t> from European control.</a:t>
            </a:r>
            <a:br>
              <a:rPr lang="en-US" sz="2800" dirty="0" smtClean="0">
                <a:latin typeface="Georgia" pitchFamily="18" charset="0"/>
              </a:rPr>
            </a:br>
            <a:endParaRPr lang="en-US" sz="2800" dirty="0" smtClean="0">
              <a:latin typeface="Georgia" pitchFamily="18" charset="0"/>
            </a:endParaRPr>
          </a:p>
          <a:p>
            <a:pPr marL="347663" lvl="1" indent="-231775"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Georgia" pitchFamily="18" charset="0"/>
              </a:rPr>
              <a:t>Became independent </a:t>
            </a:r>
            <a:r>
              <a:rPr lang="en-US" sz="2800" dirty="0" smtClean="0">
                <a:latin typeface="Georgia" pitchFamily="18" charset="0"/>
              </a:rPr>
              <a:t>state</a:t>
            </a:r>
            <a:r>
              <a:rPr lang="en-US" sz="2800" dirty="0" smtClean="0">
                <a:latin typeface="Georgia" pitchFamily="18" charset="0"/>
              </a:rPr>
              <a:t> of  </a:t>
            </a:r>
            <a:r>
              <a:rPr lang="en-US" sz="2800" dirty="0" smtClean="0">
                <a:latin typeface="Georgia" pitchFamily="18" charset="0"/>
              </a:rPr>
              <a:t>Haiti 1804.</a:t>
            </a:r>
            <a:endParaRPr lang="en-US" sz="2800" dirty="0" smtClean="0">
              <a:latin typeface="Georgia" pitchFamily="18" charset="0"/>
            </a:endParaRPr>
          </a:p>
          <a:p>
            <a:pPr marL="347663" lvl="1" indent="-231775"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  <a:defRPr/>
            </a:pPr>
            <a:endParaRPr lang="en-US" dirty="0"/>
          </a:p>
        </p:txBody>
      </p:sp>
      <p:pic>
        <p:nvPicPr>
          <p:cNvPr id="5" name="Picture 2" descr="http://3.bp.blogspot.com/_7jBM1Pp6giI/SV1Z83nkkzI/AAAAAAAAAMQ/p0uRRbg5JnY/s200/dessalineonho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9571" y="1691620"/>
            <a:ext cx="3733800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45552" y="5479832"/>
            <a:ext cx="4098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Haiti’s Founding Father</a:t>
            </a:r>
          </a:p>
          <a:p>
            <a:pPr algn="ctr"/>
            <a:r>
              <a:rPr lang="en-US" sz="2400" b="1" dirty="0" smtClean="0">
                <a:latin typeface="Georgia" pitchFamily="18" charset="0"/>
              </a:rPr>
              <a:t>Jean-Jacques Dessalines</a:t>
            </a:r>
            <a:endParaRPr lang="en-US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2753"/>
            <a:ext cx="9143999" cy="1283167"/>
          </a:xfrm>
        </p:spPr>
        <p:txBody>
          <a:bodyPr/>
          <a:lstStyle/>
          <a:p>
            <a:r>
              <a:rPr lang="en-US" sz="4400" dirty="0" smtClean="0"/>
              <a:t>Social Classes in S. America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45920"/>
            <a:ext cx="8839200" cy="52834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Social Classes were determined by birth, and there was </a:t>
            </a:r>
            <a:r>
              <a:rPr lang="en-US" dirty="0" smtClean="0"/>
              <a:t>no opportunity </a:t>
            </a:r>
            <a:r>
              <a:rPr lang="en-US" dirty="0" smtClean="0"/>
              <a:t>for </a:t>
            </a:r>
            <a:r>
              <a:rPr lang="en-US" dirty="0" smtClean="0"/>
              <a:t>change. Social </a:t>
            </a:r>
            <a:r>
              <a:rPr lang="en-US" dirty="0" smtClean="0"/>
              <a:t>Class Groups in the new </a:t>
            </a:r>
            <a:r>
              <a:rPr lang="en-US" dirty="0" smtClean="0"/>
              <a:t>world:</a:t>
            </a: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b="1" u="sng" dirty="0" smtClean="0">
                <a:solidFill>
                  <a:srgbClr val="002060"/>
                </a:solidFill>
              </a:rPr>
              <a:t>The </a:t>
            </a:r>
            <a:r>
              <a:rPr lang="en-US" b="1" u="sng" dirty="0" err="1" smtClean="0">
                <a:solidFill>
                  <a:srgbClr val="002060"/>
                </a:solidFill>
              </a:rPr>
              <a:t>Peninsulares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-  </a:t>
            </a:r>
            <a:r>
              <a:rPr lang="en-US" dirty="0" smtClean="0"/>
              <a:t>Born in Europe, moved to new world. Highest group.  .1%.  Only group eligible to hold public office.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en-US" b="1" u="sng" dirty="0" smtClean="0">
                <a:solidFill>
                  <a:srgbClr val="002060"/>
                </a:solidFill>
              </a:rPr>
              <a:t>The Creoles</a:t>
            </a:r>
            <a:r>
              <a:rPr lang="en-US" dirty="0" smtClean="0">
                <a:solidFill>
                  <a:srgbClr val="002060"/>
                </a:solidFill>
              </a:rPr>
              <a:t>-  </a:t>
            </a:r>
            <a:r>
              <a:rPr lang="en-US" dirty="0" smtClean="0"/>
              <a:t>born in the new world to European parents.  22.8% of population.  Frustrated with lack of opportunity because of birth status.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en-US" b="1" u="sng" dirty="0" smtClean="0">
                <a:solidFill>
                  <a:srgbClr val="002060"/>
                </a:solidFill>
              </a:rPr>
              <a:t>The </a:t>
            </a:r>
            <a:r>
              <a:rPr lang="en-US" b="1" u="sng" dirty="0" err="1" smtClean="0">
                <a:solidFill>
                  <a:srgbClr val="002060"/>
                </a:solidFill>
              </a:rPr>
              <a:t>Metizos</a:t>
            </a:r>
            <a:r>
              <a:rPr lang="en-US" dirty="0" smtClean="0">
                <a:solidFill>
                  <a:srgbClr val="002060"/>
                </a:solidFill>
              </a:rPr>
              <a:t>-  </a:t>
            </a:r>
            <a:r>
              <a:rPr lang="en-US" dirty="0" smtClean="0"/>
              <a:t>Mixed European and Indian Ancestry.	7%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en-US" b="1" u="sng" dirty="0" smtClean="0">
                <a:solidFill>
                  <a:srgbClr val="002060"/>
                </a:solidFill>
              </a:rPr>
              <a:t>The Mulattos</a:t>
            </a:r>
            <a:r>
              <a:rPr lang="en-US" dirty="0" smtClean="0">
                <a:solidFill>
                  <a:srgbClr val="002060"/>
                </a:solidFill>
              </a:rPr>
              <a:t>- </a:t>
            </a:r>
            <a:r>
              <a:rPr lang="en-US" dirty="0" smtClean="0"/>
              <a:t>Mixed European and African. 7%</a:t>
            </a: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b="1" u="sng" dirty="0" smtClean="0">
                <a:solidFill>
                  <a:srgbClr val="002060"/>
                </a:solidFill>
              </a:rPr>
              <a:t>Africans </a:t>
            </a:r>
            <a:r>
              <a:rPr lang="en-US" b="1" u="sng" dirty="0" smtClean="0">
                <a:solidFill>
                  <a:srgbClr val="002060"/>
                </a:solidFill>
              </a:rPr>
              <a:t>and Indians</a:t>
            </a:r>
            <a:r>
              <a:rPr lang="en-US" dirty="0" smtClean="0">
                <a:solidFill>
                  <a:srgbClr val="002060"/>
                </a:solidFill>
              </a:rPr>
              <a:t>- </a:t>
            </a:r>
            <a:r>
              <a:rPr lang="en-US" dirty="0" smtClean="0"/>
              <a:t>though large groups (especially Indians @ 55%) they had very little say and were treated poorly.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9613" y="228600"/>
            <a:ext cx="882318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830" y="4295658"/>
            <a:ext cx="87087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Which groups were European (Spanish)? What was the difference between those two groups?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Which group was at the top of the social pyramid and held all the power?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What was the difference between the Mestizos and the Mulattos?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Which group was comprised of slaves with monetary value?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Which group was at the bottom of the  social pyramid?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Which group led most of the revolutions that occurred in Latin America at this time?</a:t>
            </a:r>
            <a:endParaRPr lang="en-US" sz="2000" dirty="0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457200" y="1676400"/>
            <a:ext cx="8458200" cy="5181600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0" y="1914335"/>
            <a:ext cx="19812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Peninsulares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2738735"/>
            <a:ext cx="18288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Creoles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3492744"/>
            <a:ext cx="23622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Mestizos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2102" y="4122845"/>
            <a:ext cx="16002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Mulattos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648" y="4768773"/>
            <a:ext cx="16764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Africans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1775" y="5410200"/>
            <a:ext cx="4562314" cy="129266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Native Americans (Indians)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56% of population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Little $$ value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Treated the worst of all classes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Georgia" pitchFamily="18" charset="0"/>
              </a:rPr>
              <a:t>Spanish South America’s </a:t>
            </a:r>
          </a:p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Georgia" pitchFamily="18" charset="0"/>
              </a:rPr>
              <a:t>Social System</a:t>
            </a:r>
            <a:endParaRPr lang="en-US" sz="3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6" grpId="1" animBg="1"/>
      <p:bldP spid="7" grpId="1" animBg="1"/>
      <p:bldP spid="8" grpId="1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  <a:cs typeface="Arial" pitchFamily="34" charset="0"/>
              </a:rPr>
              <a:t>Creole-Led Revolutions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7583488" cy="12953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Georgia" pitchFamily="18" charset="0"/>
              </a:rPr>
              <a:t>Well-educated Creole class led the fight for independence in Latin America.</a:t>
            </a:r>
            <a:r>
              <a:rPr lang="en-US" sz="2800" b="1" dirty="0" smtClean="0">
                <a:latin typeface="Georgia" pitchFamily="18" charset="0"/>
              </a:rPr>
              <a:t> </a:t>
            </a:r>
            <a:r>
              <a:rPr lang="en-US" sz="2800" b="1" i="1" u="sng" dirty="0" smtClean="0">
                <a:latin typeface="Georgia" pitchFamily="18" charset="0"/>
              </a:rPr>
              <a:t>Why</a:t>
            </a:r>
            <a:r>
              <a:rPr lang="en-US" sz="2800" b="1" i="1" u="sng" dirty="0" smtClean="0">
                <a:latin typeface="Georgia" pitchFamily="18" charset="0"/>
              </a:rPr>
              <a:t>?</a:t>
            </a:r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1863" y="2819400"/>
            <a:ext cx="7583488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31825" lvl="1" indent="-457200">
              <a:buClr>
                <a:srgbClr val="FFC000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333333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Georgia" pitchFamily="18" charset="0"/>
              </a:rPr>
              <a:t>Wealthy young Creoles traveled to Europe &amp; were influenced by Enlightenment ideas</a:t>
            </a:r>
            <a:r>
              <a:rPr lang="en-US" sz="2400" b="1" dirty="0" smtClean="0">
                <a:solidFill>
                  <a:srgbClr val="333333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Georgia" pitchFamily="18" charset="0"/>
              </a:rPr>
              <a:t>.</a:t>
            </a:r>
          </a:p>
          <a:p>
            <a:pPr marL="631825" lvl="1" indent="-457200">
              <a:buClr>
                <a:srgbClr val="FFC000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333333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Georgia" pitchFamily="18" charset="0"/>
              </a:rPr>
              <a:t>Felt  mistreated &amp; </a:t>
            </a:r>
            <a:r>
              <a:rPr lang="en-US" sz="2400" b="1" dirty="0" smtClean="0">
                <a:solidFill>
                  <a:srgbClr val="333333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Georgia" pitchFamily="18" charset="0"/>
              </a:rPr>
              <a:t>oppressed by 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Georgia" pitchFamily="18" charset="0"/>
              </a:rPr>
              <a:t>Spain</a:t>
            </a:r>
            <a:r>
              <a:rPr lang="en-US" sz="2400" b="1" dirty="0" smtClean="0">
                <a:solidFill>
                  <a:srgbClr val="333333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Georgia" pitchFamily="18" charset="0"/>
              </a:rPr>
              <a:t>.</a:t>
            </a:r>
          </a:p>
          <a:p>
            <a:pPr marL="631825" lvl="1" indent="-457200">
              <a:buClr>
                <a:srgbClr val="FFC000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333333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Georgia" pitchFamily="18" charset="0"/>
              </a:rPr>
              <a:t>Felt no loyalty to a  foreign king: Napoleon’s brother, Joseph, whom Napoleon had placed on the throne in </a:t>
            </a:r>
            <a:r>
              <a:rPr lang="en-US" sz="2400" b="1" dirty="0" smtClean="0">
                <a:solidFill>
                  <a:srgbClr val="333333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Georgia" pitchFamily="18" charset="0"/>
              </a:rPr>
              <a:t>Spain.</a:t>
            </a:r>
          </a:p>
          <a:p>
            <a:pPr marL="631825" lvl="1" indent="-457200">
              <a:buClr>
                <a:srgbClr val="FFC000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333333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Georgia" pitchFamily="18" charset="0"/>
              </a:rPr>
              <a:t>Peninsular Wars in 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Georgia" pitchFamily="18" charset="0"/>
              </a:rPr>
              <a:t>Europe gave the Creoles</a:t>
            </a:r>
            <a:r>
              <a:rPr lang="en-US" sz="2400" b="1" dirty="0" smtClean="0">
                <a:solidFill>
                  <a:srgbClr val="333333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Georgia" pitchFamily="18" charset="0"/>
              </a:rPr>
              <a:t> an 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Georgia" pitchFamily="18" charset="0"/>
              </a:rPr>
              <a:t>opportunity to </a:t>
            </a:r>
            <a:r>
              <a:rPr lang="en-US" sz="2400" b="1" dirty="0" smtClean="0">
                <a:solidFill>
                  <a:srgbClr val="333333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Georgia" pitchFamily="18" charset="0"/>
              </a:rPr>
              <a:t>gain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Georgia" pitchFamily="18" charset="0"/>
              </a:rPr>
              <a:t> </a:t>
            </a:r>
            <a:r>
              <a:rPr lang="en-US" sz="2400" b="1" dirty="0" smtClean="0">
                <a:solidFill>
                  <a:srgbClr val="333333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Georgia" pitchFamily="18" charset="0"/>
              </a:rPr>
              <a:t>independence </a:t>
            </a:r>
            <a:r>
              <a:rPr lang="en-US" sz="2400" b="1" dirty="0">
                <a:solidFill>
                  <a:srgbClr val="333333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Georgia" pitchFamily="18" charset="0"/>
              </a:rPr>
              <a:t>from Spain.</a:t>
            </a:r>
          </a:p>
          <a:p>
            <a:pPr marL="347663" lvl="1" indent="-173038">
              <a:buClr>
                <a:srgbClr val="FFC000"/>
              </a:buClr>
              <a:buFont typeface="Arial"/>
              <a:buChar char="•"/>
            </a:pPr>
            <a:endParaRPr lang="en-US" sz="2400" b="1" dirty="0" smtClean="0">
              <a:solidFill>
                <a:srgbClr val="333333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latin typeface="Georgia" pitchFamily="18" charset="0"/>
            </a:endParaRPr>
          </a:p>
          <a:p>
            <a:pPr marL="347663" lvl="1" indent="-173038">
              <a:buClr>
                <a:srgbClr val="FFC000"/>
              </a:buClr>
            </a:pPr>
            <a:r>
              <a:rPr lang="en-US" sz="2400" b="1" dirty="0" smtClean="0">
                <a:solidFill>
                  <a:srgbClr val="333333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Georgia" pitchFamily="18" charset="0"/>
              </a:rPr>
              <a:t> </a:t>
            </a:r>
            <a:endParaRPr lang="en-US" sz="2400" b="1" dirty="0">
              <a:solidFill>
                <a:srgbClr val="333333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latin typeface="Georgia" pitchFamily="18" charset="0"/>
            </a:endParaRPr>
          </a:p>
          <a:p>
            <a:pPr marL="347663" lvl="1" indent="-173038">
              <a:buClr>
                <a:srgbClr val="FFC000"/>
              </a:buClr>
            </a:pPr>
            <a:endParaRPr lang="en-US" sz="2400" b="1" dirty="0" smtClean="0">
              <a:solidFill>
                <a:srgbClr val="333333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latin typeface="Georgia" pitchFamily="18" charset="0"/>
            </a:endParaRP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Calisto MT" pitchFamily="18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9143999" cy="1283167"/>
          </a:xfrm>
        </p:spPr>
        <p:txBody>
          <a:bodyPr/>
          <a:lstStyle/>
          <a:p>
            <a:r>
              <a:rPr lang="en-US" sz="4000" dirty="0" smtClean="0">
                <a:latin typeface="Georgia" pitchFamily="18" charset="0"/>
                <a:cs typeface="Arial" pitchFamily="34" charset="0"/>
              </a:rPr>
              <a:t>The </a:t>
            </a:r>
            <a:r>
              <a:rPr lang="en-US" sz="4000" dirty="0" err="1" smtClean="0">
                <a:latin typeface="Georgia" pitchFamily="18" charset="0"/>
                <a:cs typeface="Arial" pitchFamily="34" charset="0"/>
              </a:rPr>
              <a:t>Libertadores</a:t>
            </a:r>
            <a:r>
              <a:rPr lang="en-US" sz="4000" dirty="0" smtClean="0">
                <a:latin typeface="Georgia" pitchFamily="18" charset="0"/>
                <a:cs typeface="Arial" pitchFamily="34" charset="0"/>
              </a:rPr>
              <a:t> (“Liberators”) End Spanish Rule in South America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828800"/>
            <a:ext cx="5562600" cy="4297363"/>
          </a:xfrm>
        </p:spPr>
        <p:txBody>
          <a:bodyPr>
            <a:normAutofit lnSpcReduction="10000"/>
          </a:bodyPr>
          <a:lstStyle/>
          <a:p>
            <a:pPr marL="282575" lvl="1" indent="-282575">
              <a:spcBef>
                <a:spcPts val="2000"/>
              </a:spcBef>
              <a:buClrTx/>
            </a:pPr>
            <a:r>
              <a:rPr lang="en-US" sz="2400" dirty="0" smtClean="0">
                <a:latin typeface="Georgia" pitchFamily="18" charset="0"/>
              </a:rPr>
              <a:t>Gen. </a:t>
            </a:r>
            <a:r>
              <a:rPr lang="en-US" sz="2400" b="1" dirty="0" smtClean="0">
                <a:latin typeface="Georgia" pitchFamily="18" charset="0"/>
              </a:rPr>
              <a:t>Simon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b="1" dirty="0" smtClean="0">
                <a:latin typeface="Georgia" pitchFamily="18" charset="0"/>
              </a:rPr>
              <a:t>Bolivar</a:t>
            </a:r>
            <a:r>
              <a:rPr lang="en-US" sz="2400" dirty="0" smtClean="0">
                <a:latin typeface="Georgia" pitchFamily="18" charset="0"/>
              </a:rPr>
              <a:t> (wealthy </a:t>
            </a:r>
            <a:r>
              <a:rPr lang="en-US" sz="2400" b="1" dirty="0" err="1" smtClean="0">
                <a:latin typeface="Georgia" pitchFamily="18" charset="0"/>
              </a:rPr>
              <a:t>creole</a:t>
            </a:r>
            <a:r>
              <a:rPr lang="en-US" sz="2400" dirty="0" smtClean="0">
                <a:latin typeface="Georgia" pitchFamily="18" charset="0"/>
              </a:rPr>
              <a:t>) defeated Spanish army and won independence for       Venezuela in 1821.</a:t>
            </a:r>
          </a:p>
          <a:p>
            <a:pPr marL="282575" lvl="1" indent="-282575">
              <a:spcBef>
                <a:spcPts val="2000"/>
              </a:spcBef>
              <a:buClrTx/>
            </a:pPr>
            <a:r>
              <a:rPr lang="en-US" sz="2400" dirty="0" smtClean="0">
                <a:latin typeface="Georgia" pitchFamily="18" charset="0"/>
              </a:rPr>
              <a:t>Gen</a:t>
            </a:r>
            <a:r>
              <a:rPr lang="en-US" sz="2400" dirty="0" smtClean="0">
                <a:latin typeface="Georgia" pitchFamily="18" charset="0"/>
              </a:rPr>
              <a:t>. </a:t>
            </a:r>
            <a:r>
              <a:rPr lang="en-US" sz="2400" b="1" dirty="0" smtClean="0">
                <a:latin typeface="Georgia" pitchFamily="18" charset="0"/>
              </a:rPr>
              <a:t>Jose de San Martin </a:t>
            </a:r>
            <a:r>
              <a:rPr lang="en-US" sz="2400" dirty="0" smtClean="0">
                <a:latin typeface="Georgia" pitchFamily="18" charset="0"/>
              </a:rPr>
              <a:t>won independence for</a:t>
            </a:r>
            <a:r>
              <a:rPr lang="en-US" sz="2400" dirty="0" smtClean="0">
                <a:latin typeface="Georgia" pitchFamily="18" charset="0"/>
              </a:rPr>
              <a:t> Argentina &amp; Chile</a:t>
            </a:r>
          </a:p>
          <a:p>
            <a:pPr marL="282575" lvl="1" indent="-282575">
              <a:spcBef>
                <a:spcPts val="2000"/>
              </a:spcBef>
              <a:buClrTx/>
            </a:pPr>
            <a:r>
              <a:rPr lang="en-US" sz="2400" dirty="0" smtClean="0">
                <a:latin typeface="Georgia" pitchFamily="18" charset="0"/>
              </a:rPr>
              <a:t>Bolivar </a:t>
            </a:r>
            <a:r>
              <a:rPr lang="en-US" sz="2400" dirty="0" smtClean="0">
                <a:latin typeface="Georgia" pitchFamily="18" charset="0"/>
              </a:rPr>
              <a:t>then defeated Spanish in</a:t>
            </a:r>
            <a:r>
              <a:rPr lang="en-US" sz="2400" dirty="0" smtClean="0">
                <a:latin typeface="Georgia" pitchFamily="18" charset="0"/>
              </a:rPr>
              <a:t> Peru,</a:t>
            </a:r>
          </a:p>
          <a:p>
            <a:pPr marL="565150" lvl="2">
              <a:spcBef>
                <a:spcPts val="2000"/>
              </a:spcBef>
            </a:pPr>
            <a:r>
              <a:rPr lang="en-US" dirty="0" smtClean="0">
                <a:latin typeface="Georgia" pitchFamily="18" charset="0"/>
              </a:rPr>
              <a:t>winning </a:t>
            </a:r>
            <a:r>
              <a:rPr lang="en-US" dirty="0" smtClean="0">
                <a:latin typeface="Georgia" pitchFamily="18" charset="0"/>
              </a:rPr>
              <a:t>freedom for all Spanish colonies in</a:t>
            </a:r>
            <a:r>
              <a:rPr lang="en-US" dirty="0" smtClean="0">
                <a:latin typeface="Georgia" pitchFamily="18" charset="0"/>
              </a:rPr>
              <a:t> Latin America </a:t>
            </a:r>
            <a:r>
              <a:rPr lang="en-US" dirty="0" smtClean="0">
                <a:latin typeface="Georgia" pitchFamily="18" charset="0"/>
              </a:rPr>
              <a:t>in 1824</a:t>
            </a:r>
            <a:endParaRPr lang="en-US" dirty="0" smtClean="0">
              <a:latin typeface="Georgia" pitchFamily="18" charset="0"/>
            </a:endParaRPr>
          </a:p>
          <a:p>
            <a:pPr marL="282575" lvl="1" indent="-282575">
              <a:spcBef>
                <a:spcPts val="2000"/>
              </a:spcBef>
              <a:buClrTx/>
            </a:pPr>
            <a:endParaRPr lang="en-US" sz="2400" dirty="0" smtClean="0"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http://2.bp.blogspot.com/_abjtkIlYpQ0/SPNwwDSsuGI/AAAAAAAAAEQ/lcrYDuC4Wpw/s320/7017P-Bolivar~Hispanic-Heritage-Simon-Bolivar-Post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63763"/>
            <a:ext cx="3095623" cy="39624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ilitaryheritage.com/images/bolivar%20san_martin_meeting_l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1812"/>
            <a:ext cx="6858000" cy="543741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4885" y="5779228"/>
            <a:ext cx="7826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Meeting between Bolivar and San Martin in Ecuador, 1821</a:t>
            </a:r>
            <a:endParaRPr lang="en-US" sz="24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28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0" dirty="0" smtClean="0">
                <a:latin typeface="Georgia" pitchFamily="18" charset="0"/>
              </a:rPr>
              <a:t>The George Washington of Latin America</a:t>
            </a:r>
            <a:r>
              <a:rPr lang="en-US" b="0" dirty="0" smtClean="0">
                <a:latin typeface="Georgia" pitchFamily="18" charset="0"/>
              </a:rPr>
              <a:t/>
            </a:r>
            <a:br>
              <a:rPr lang="en-US" b="0" dirty="0" smtClean="0">
                <a:latin typeface="Georgia" pitchFamily="18" charset="0"/>
              </a:rPr>
            </a:br>
            <a:r>
              <a:rPr lang="en-US" b="0" dirty="0" smtClean="0">
                <a:latin typeface="Georgia" pitchFamily="18" charset="0"/>
              </a:rPr>
              <a:t>Simon Bolivar</a:t>
            </a:r>
            <a:endParaRPr lang="en-US" b="0" dirty="0">
              <a:latin typeface="Georgia" pitchFamily="18" charset="0"/>
            </a:endParaRPr>
          </a:p>
        </p:txBody>
      </p:sp>
      <p:pic>
        <p:nvPicPr>
          <p:cNvPr id="6146" name="Picture 2" descr="http://upload.wikimedia.org/wikipedia/commons/thumb/4/41/Simon_Bolivar_%22The_Liberator%22.jpg/220px-Simon_Bolivar_%22The_Liberator%2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" y="1656301"/>
            <a:ext cx="2667000" cy="408536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1.gstatic.com/images?q=tbn:ANd9GcTmreZ8UN0IRxiowNII1Yii0eku_dAiXSHygRYHdIy-Nv_KgMZ6S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27514" y="1656301"/>
            <a:ext cx="2667000" cy="409426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3.gstatic.com/images?q=tbn:ANd9GcR8VTr8QI0sSDJeUCf12n7g2R4hMdJqVmBxbEnztj-_hWpf51lBk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50358" y="1656301"/>
            <a:ext cx="4302621" cy="409426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308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  <a:cs typeface="Arial" pitchFamily="34" charset="0"/>
              </a:rPr>
              <a:t>Revolution in </a:t>
            </a:r>
            <a:r>
              <a:rPr lang="en-US" dirty="0" smtClean="0">
                <a:latin typeface="Georgia" pitchFamily="18" charset="0"/>
                <a:cs typeface="Arial" pitchFamily="34" charset="0"/>
              </a:rPr>
              <a:t>Mexico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eorgia" pitchFamily="18" charset="0"/>
                <a:cs typeface="Arial" pitchFamily="34" charset="0"/>
              </a:rPr>
              <a:t>1810-1821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762000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solidFill>
                  <a:srgbClr val="FFC000"/>
                </a:solidFill>
                <a:latin typeface="Georgia" pitchFamily="18" charset="0"/>
              </a:rPr>
              <a:t>Rising Nationalism</a:t>
            </a:r>
            <a:endParaRPr lang="en-US" sz="3600" b="0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183880" cy="51816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Georgia" pitchFamily="18" charset="0"/>
              </a:rPr>
              <a:t>Nationalism was the most powerful </a:t>
            </a:r>
          </a:p>
          <a:p>
            <a:pPr>
              <a:buNone/>
            </a:pPr>
            <a:r>
              <a:rPr lang="en-US" sz="1800" b="1" dirty="0" smtClean="0">
                <a:latin typeface="Georgia" pitchFamily="18" charset="0"/>
              </a:rPr>
              <a:t>	ideal of the late 1700s/ early 1800s</a:t>
            </a:r>
            <a:r>
              <a:rPr lang="en-US" sz="1800" b="1" dirty="0" smtClean="0">
                <a:latin typeface="Georgia" pitchFamily="18" charset="0"/>
              </a:rPr>
              <a:t>.</a:t>
            </a:r>
          </a:p>
          <a:p>
            <a:r>
              <a:rPr lang="en-US" sz="1800" b="1" dirty="0" smtClean="0">
                <a:latin typeface="Georgia" pitchFamily="18" charset="0"/>
              </a:rPr>
              <a:t>Increasing numbers of peoples </a:t>
            </a:r>
          </a:p>
          <a:p>
            <a:pPr marL="118872" indent="0">
              <a:buNone/>
            </a:pPr>
            <a:r>
              <a:rPr lang="en-US" sz="1800" b="1" dirty="0">
                <a:latin typeface="Georgia" pitchFamily="18" charset="0"/>
              </a:rPr>
              <a:t> </a:t>
            </a:r>
            <a:r>
              <a:rPr lang="en-US" sz="1800" b="1" dirty="0" smtClean="0">
                <a:latin typeface="Georgia" pitchFamily="18" charset="0"/>
              </a:rPr>
              <a:t>   desired self-government and control</a:t>
            </a:r>
          </a:p>
          <a:p>
            <a:pPr marL="118872" indent="0">
              <a:buNone/>
            </a:pPr>
            <a:r>
              <a:rPr lang="en-US" sz="1800" b="1" dirty="0">
                <a:latin typeface="Georgia" pitchFamily="18" charset="0"/>
              </a:rPr>
              <a:t> </a:t>
            </a:r>
            <a:r>
              <a:rPr lang="en-US" sz="1800" b="1" dirty="0" smtClean="0">
                <a:latin typeface="Georgia" pitchFamily="18" charset="0"/>
              </a:rPr>
              <a:t>   over their own lives</a:t>
            </a:r>
            <a:r>
              <a:rPr lang="en-US" sz="1800" b="1" dirty="0" smtClean="0">
                <a:latin typeface="Georgia" pitchFamily="18" charset="0"/>
              </a:rPr>
              <a:t>.</a:t>
            </a:r>
          </a:p>
          <a:p>
            <a:r>
              <a:rPr lang="en-US" sz="1800" b="1" dirty="0" smtClean="0">
                <a:latin typeface="Georgia" pitchFamily="18" charset="0"/>
              </a:rPr>
              <a:t>Inspired by Enlightenment ideals </a:t>
            </a:r>
          </a:p>
          <a:p>
            <a:pPr>
              <a:buNone/>
            </a:pPr>
            <a:r>
              <a:rPr lang="en-US" sz="1800" b="1" dirty="0" smtClean="0">
                <a:latin typeface="Georgia" pitchFamily="18" charset="0"/>
              </a:rPr>
              <a:t>	and by the American and French </a:t>
            </a:r>
          </a:p>
          <a:p>
            <a:pPr>
              <a:buNone/>
            </a:pPr>
            <a:r>
              <a:rPr lang="en-US" sz="1800" b="1" dirty="0" smtClean="0">
                <a:latin typeface="Georgia" pitchFamily="18" charset="0"/>
              </a:rPr>
              <a:t>	Revolutions</a:t>
            </a:r>
            <a:r>
              <a:rPr lang="en-US" sz="1800" b="1" dirty="0" smtClean="0">
                <a:latin typeface="Georgia" pitchFamily="18" charset="0"/>
              </a:rPr>
              <a:t>.</a:t>
            </a:r>
          </a:p>
          <a:p>
            <a:r>
              <a:rPr lang="en-US" sz="1800" b="1" dirty="0" smtClean="0">
                <a:latin typeface="Georgia" pitchFamily="18" charset="0"/>
              </a:rPr>
              <a:t>Latin Americans were the first to rise </a:t>
            </a:r>
          </a:p>
          <a:p>
            <a:pPr marL="118872" indent="0">
              <a:buNone/>
            </a:pPr>
            <a:r>
              <a:rPr lang="en-US" sz="1800" b="1" dirty="0">
                <a:latin typeface="Georgia" pitchFamily="18" charset="0"/>
              </a:rPr>
              <a:t> </a:t>
            </a:r>
            <a:r>
              <a:rPr lang="en-US" sz="1800" b="1" dirty="0" smtClean="0">
                <a:latin typeface="Georgia" pitchFamily="18" charset="0"/>
              </a:rPr>
              <a:t>   up against their imperial masters.</a:t>
            </a:r>
          </a:p>
          <a:p>
            <a:pPr>
              <a:buNone/>
            </a:pPr>
            <a:endParaRPr lang="en-US" sz="1800" b="1" dirty="0" smtClean="0">
              <a:latin typeface="Georgia" pitchFamily="18" charset="0"/>
            </a:endParaRPr>
          </a:p>
          <a:p>
            <a:r>
              <a:rPr lang="en-US" sz="1800" b="1" dirty="0" smtClean="0">
                <a:latin typeface="Georgia" pitchFamily="18" charset="0"/>
              </a:rPr>
              <a:t>Revolutions also erupted within some</a:t>
            </a:r>
          </a:p>
          <a:p>
            <a:pPr>
              <a:buNone/>
            </a:pPr>
            <a:r>
              <a:rPr lang="en-US" sz="1800" b="1" dirty="0" smtClean="0">
                <a:latin typeface="Georgia" pitchFamily="18" charset="0"/>
              </a:rPr>
              <a:t>	European countries 1815-1848.</a:t>
            </a:r>
          </a:p>
          <a:p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endParaRPr lang="en-US" sz="1800" b="1" dirty="0"/>
          </a:p>
        </p:txBody>
      </p:sp>
      <p:pic>
        <p:nvPicPr>
          <p:cNvPr id="4" name="Picture 2" descr="http://www.middlebury.edu/media/view/157261/standard/Nations_and_Nationalis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66203" y="2057400"/>
            <a:ext cx="2651077" cy="39719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Mexico ends Spanish rule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282575" lvl="1" indent="-282575">
              <a:spcBef>
                <a:spcPts val="2000"/>
              </a:spcBef>
              <a:buClrTx/>
            </a:pPr>
            <a:r>
              <a:rPr lang="en-US" sz="2800" dirty="0" smtClean="0">
                <a:latin typeface="Georgia" pitchFamily="18" charset="0"/>
              </a:rPr>
              <a:t>Village</a:t>
            </a:r>
            <a:r>
              <a:rPr lang="en-US" sz="2800" dirty="0" smtClean="0">
                <a:latin typeface="Georgia" pitchFamily="18" charset="0"/>
              </a:rPr>
              <a:t> Priest, </a:t>
            </a:r>
            <a:r>
              <a:rPr lang="en-US" sz="2800" dirty="0" smtClean="0">
                <a:latin typeface="Georgia" pitchFamily="18" charset="0"/>
              </a:rPr>
              <a:t>Padre Miguel Hidalgo, </a:t>
            </a:r>
            <a:r>
              <a:rPr lang="en-US" sz="2000" dirty="0" smtClean="0">
                <a:latin typeface="Georgia" pitchFamily="18" charset="0"/>
              </a:rPr>
              <a:t>(</a:t>
            </a:r>
            <a:r>
              <a:rPr lang="en-US" sz="2000" dirty="0" err="1" smtClean="0">
                <a:latin typeface="Georgia" pitchFamily="18" charset="0"/>
              </a:rPr>
              <a:t>mee</a:t>
            </a:r>
            <a:r>
              <a:rPr lang="en-US" sz="2000" dirty="0" smtClean="0">
                <a:latin typeface="Georgia" pitchFamily="18" charset="0"/>
              </a:rPr>
              <a:t>-GEHL </a:t>
            </a:r>
            <a:r>
              <a:rPr lang="en-US" sz="2000" dirty="0" err="1" smtClean="0">
                <a:latin typeface="Georgia" pitchFamily="18" charset="0"/>
              </a:rPr>
              <a:t>ee</a:t>
            </a:r>
            <a:r>
              <a:rPr lang="en-US" sz="2000" dirty="0" smtClean="0">
                <a:latin typeface="Georgia" pitchFamily="18" charset="0"/>
              </a:rPr>
              <a:t>-THAHL- </a:t>
            </a:r>
            <a:r>
              <a:rPr lang="en-US" sz="2000" dirty="0" err="1" smtClean="0">
                <a:latin typeface="Georgia" pitchFamily="18" charset="0"/>
              </a:rPr>
              <a:t>goh</a:t>
            </a:r>
            <a:r>
              <a:rPr lang="en-US" sz="2000" dirty="0" smtClean="0">
                <a:latin typeface="Georgia" pitchFamily="18" charset="0"/>
              </a:rPr>
              <a:t>) </a:t>
            </a:r>
            <a:r>
              <a:rPr lang="en-US" sz="2800" dirty="0" smtClean="0">
                <a:latin typeface="Georgia" pitchFamily="18" charset="0"/>
              </a:rPr>
              <a:t>rang his church bells and called for</a:t>
            </a:r>
            <a:r>
              <a:rPr lang="en-US" sz="2800" dirty="0" smtClean="0">
                <a:latin typeface="Georgia" pitchFamily="18" charset="0"/>
              </a:rPr>
              <a:t> “Death to all </a:t>
            </a:r>
            <a:r>
              <a:rPr lang="en-US" sz="2800" dirty="0" err="1" smtClean="0">
                <a:latin typeface="Georgia" pitchFamily="18" charset="0"/>
              </a:rPr>
              <a:t>Spainards</a:t>
            </a:r>
            <a:endParaRPr lang="en-US" sz="2800" dirty="0" smtClean="0">
              <a:latin typeface="Georgia" pitchFamily="18" charset="0"/>
            </a:endParaRPr>
          </a:p>
          <a:p>
            <a:pPr marL="282575" lvl="1" indent="-282575">
              <a:spcBef>
                <a:spcPts val="2000"/>
              </a:spcBef>
              <a:buClrTx/>
            </a:pPr>
            <a:r>
              <a:rPr lang="en-US" sz="2800" dirty="0" smtClean="0">
                <a:latin typeface="Georgia" pitchFamily="18" charset="0"/>
              </a:rPr>
              <a:t>Raised </a:t>
            </a:r>
            <a:r>
              <a:rPr lang="en-US" sz="2800" dirty="0" smtClean="0">
                <a:latin typeface="Georgia" pitchFamily="18" charset="0"/>
              </a:rPr>
              <a:t>an </a:t>
            </a:r>
            <a:r>
              <a:rPr lang="en-US" sz="2800" dirty="0" smtClean="0">
                <a:latin typeface="Georgia" pitchFamily="18" charset="0"/>
              </a:rPr>
              <a:t>army and killed many Spaniards before being caught and executed by firing squad</a:t>
            </a:r>
            <a:r>
              <a:rPr lang="en-US" sz="2800" dirty="0" smtClean="0">
                <a:latin typeface="Georgia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 descr="http://4.bp.blogspot.com/_tTFdYezGXMQ/TI51UUD-4wI/AAAAAAAAK_0/_8PQa6zlsa8/s400/hidalg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30936"/>
            <a:ext cx="3409951" cy="429522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12" y="228600"/>
            <a:ext cx="8854294" cy="1066800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latin typeface="Georgia" pitchFamily="18" charset="0"/>
                <a:cs typeface="Arial" pitchFamily="34" charset="0"/>
              </a:rPr>
              <a:t>Miguel Hidalgo Leads Mexican Revolution</a:t>
            </a:r>
            <a:endParaRPr lang="en-US" sz="3600" b="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55" y="1676400"/>
            <a:ext cx="5715000" cy="4800600"/>
          </a:xfrm>
          <a:prstGeom prst="rect">
            <a:avLst/>
          </a:prstGeom>
          <a:ln>
            <a:noFill/>
          </a:ln>
        </p:spPr>
        <p:txBody>
          <a:bodyPr vert="horz">
            <a:normAutofit/>
          </a:bodyPr>
          <a:lstStyle/>
          <a:p>
            <a:pPr marL="465138" lvl="1" indent="-233363">
              <a:spcBef>
                <a:spcPts val="700"/>
              </a:spcBef>
              <a:buClr>
                <a:schemeClr val="accent1"/>
              </a:buClr>
              <a:buSzPct val="60000"/>
            </a:pPr>
            <a:endParaRPr lang="en-US" sz="1500" dirty="0" smtClean="0">
              <a:latin typeface="Georgia" pitchFamily="18" charset="0"/>
            </a:endParaRPr>
          </a:p>
          <a:p>
            <a:pPr marL="465138" lvl="1" indent="-233363">
              <a:spcBef>
                <a:spcPts val="700"/>
              </a:spcBef>
              <a:buClr>
                <a:schemeClr val="accent1"/>
              </a:buClr>
              <a:buSzPct val="60000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Frente a Frent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99325"/>
            <a:ext cx="3374205" cy="482029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nosdigital.com.ar/wp-content/uploads/2010/06/posbib911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99325"/>
            <a:ext cx="3429000" cy="484747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594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  <a:cs typeface="Arial" pitchFamily="34" charset="0"/>
              </a:rPr>
              <a:t>Revolution in Mexico, 1810-1821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3964623" cy="4297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Mexican revolution was led by Indians and </a:t>
            </a:r>
            <a:r>
              <a:rPr lang="en-US" sz="2800" dirty="0" err="1" smtClean="0"/>
              <a:t>Mestizos</a:t>
            </a:r>
            <a:r>
              <a:rPr lang="en-US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en-US" sz="2800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en-US" sz="2800" dirty="0" smtClean="0"/>
              <a:t>Mexico’s </a:t>
            </a:r>
            <a:r>
              <a:rPr lang="en-US" sz="2800" dirty="0" smtClean="0"/>
              <a:t>Creoles joined  the fight later . </a:t>
            </a:r>
            <a:endParaRPr lang="en-US" sz="2800" dirty="0" smtClean="0"/>
          </a:p>
          <a:p>
            <a:pPr marL="282575" lvl="1" indent="-282575">
              <a:spcBef>
                <a:spcPts val="2000"/>
              </a:spcBef>
              <a:buClrTx/>
            </a:pPr>
            <a:r>
              <a:rPr lang="en-US" sz="2800" dirty="0" smtClean="0"/>
              <a:t>Mexico won its independence from Spain in 1821</a:t>
            </a:r>
            <a:r>
              <a:rPr lang="en-US" sz="2800" dirty="0" smtClean="0"/>
              <a:t>.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742" y="5897563"/>
            <a:ext cx="3204209" cy="45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Georgia" pitchFamily="18" charset="0"/>
              </a:rPr>
              <a:t>Padre Miguel Hidalgo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http://www.biografiasyvidas.com/biografia/h/fotos/hidalgo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43567" y="1952171"/>
            <a:ext cx="3319384" cy="375871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Revolution in Brazil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1822</a:t>
            </a:r>
            <a:endParaRPr 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  <a:cs typeface="Arial" pitchFamily="34" charset="0"/>
              </a:rPr>
              <a:t>Revolution in Brazil, 1822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828800"/>
            <a:ext cx="5562600" cy="42973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Georgia" pitchFamily="18" charset="0"/>
              </a:rPr>
              <a:t>Creoles demanded independence 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	from</a:t>
            </a:r>
            <a:r>
              <a:rPr lang="en-US" sz="2400" dirty="0" smtClean="0">
                <a:latin typeface="Georgia" pitchFamily="18" charset="0"/>
              </a:rPr>
              <a:t> Portugal in </a:t>
            </a:r>
            <a:r>
              <a:rPr lang="en-US" sz="2400" dirty="0" smtClean="0">
                <a:latin typeface="Georgia" pitchFamily="18" charset="0"/>
              </a:rPr>
              <a:t>1822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r>
              <a:rPr lang="en-US" sz="2400" dirty="0" smtClean="0">
                <a:latin typeface="Georgia" pitchFamily="18" charset="0"/>
              </a:rPr>
              <a:t>Petitioned</a:t>
            </a:r>
            <a:r>
              <a:rPr lang="en-US" sz="2400" dirty="0" smtClean="0">
                <a:latin typeface="Georgia" pitchFamily="18" charset="0"/>
              </a:rPr>
              <a:t> king’s son Dom Pedro, to </a:t>
            </a:r>
            <a:r>
              <a:rPr lang="en-US" sz="2400" dirty="0" smtClean="0">
                <a:latin typeface="Georgia" pitchFamily="18" charset="0"/>
              </a:rPr>
              <a:t>rule them, and after agreeing,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he </a:t>
            </a:r>
            <a:r>
              <a:rPr lang="en-US" sz="2400" dirty="0" smtClean="0">
                <a:latin typeface="Georgia" pitchFamily="18" charset="0"/>
              </a:rPr>
              <a:t>declared Brazil’s independence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r>
              <a:rPr lang="en-US" sz="2400" dirty="0" smtClean="0">
                <a:latin typeface="Georgia" pitchFamily="18" charset="0"/>
              </a:rPr>
              <a:t>What was unique about Brazil’s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	revolution</a:t>
            </a:r>
            <a:r>
              <a:rPr lang="en-US" sz="2400" dirty="0" smtClean="0">
                <a:latin typeface="Georgia" pitchFamily="18" charset="0"/>
              </a:rPr>
              <a:t>?</a:t>
            </a: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	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No fighting. Bloodless revolution.</a:t>
            </a:r>
          </a:p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5257800"/>
            <a:ext cx="3566160" cy="1219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latin typeface="Georgia" pitchFamily="18" charset="0"/>
              </a:rPr>
              <a:t>Brazil’s Royal </a:t>
            </a:r>
            <a:r>
              <a:rPr lang="en-US" b="1" dirty="0" smtClean="0">
                <a:latin typeface="Georgia" pitchFamily="18" charset="0"/>
              </a:rPr>
              <a:t>Liberator</a:t>
            </a:r>
          </a:p>
          <a:p>
            <a:pPr algn="ctr">
              <a:buNone/>
            </a:pPr>
            <a:r>
              <a:rPr lang="en-US" b="1" dirty="0" smtClean="0">
                <a:latin typeface="Georgia" pitchFamily="18" charset="0"/>
              </a:rPr>
              <a:t>Dom </a:t>
            </a:r>
            <a:r>
              <a:rPr lang="en-US" b="1" dirty="0" smtClean="0">
                <a:latin typeface="Georgia" pitchFamily="18" charset="0"/>
              </a:rPr>
              <a:t>Pedro</a:t>
            </a:r>
          </a:p>
          <a:p>
            <a:endParaRPr lang="en-US" dirty="0"/>
          </a:p>
        </p:txBody>
      </p:sp>
      <p:pic>
        <p:nvPicPr>
          <p:cNvPr id="7" name="Picture 2" descr="http://sweethomefloripa.com/wp-content/uploads/2009/09/Dom-Pedro-Independence-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40163"/>
            <a:ext cx="2579021" cy="3217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ritter.tea.state.tx.us/student.assessment/resources/online/2006/grade10/ss/images/1graphica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8227274" cy="48768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Latin American Independence, 1830</a:t>
            </a:r>
            <a:endParaRPr lang="en-US" sz="3600" b="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Independence Brings Disunity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4554537" cy="42973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 pitchFamily="18" charset="0"/>
              </a:rPr>
              <a:t>Destruction caused by the</a:t>
            </a:r>
            <a:r>
              <a:rPr lang="en-US" dirty="0" smtClean="0">
                <a:latin typeface="Georgia" pitchFamily="18" charset="0"/>
              </a:rPr>
              <a:t> wars </a:t>
            </a:r>
            <a:r>
              <a:rPr lang="en-US" dirty="0" smtClean="0">
                <a:latin typeface="Georgia" pitchFamily="18" charset="0"/>
              </a:rPr>
              <a:t>for </a:t>
            </a:r>
            <a:r>
              <a:rPr lang="en-US" dirty="0" smtClean="0">
                <a:latin typeface="Georgia" pitchFamily="18" charset="0"/>
              </a:rPr>
              <a:t>independence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left </a:t>
            </a:r>
            <a:r>
              <a:rPr lang="en-US" dirty="0" smtClean="0">
                <a:latin typeface="Georgia" pitchFamily="18" charset="0"/>
              </a:rPr>
              <a:t>Latin America</a:t>
            </a:r>
            <a:r>
              <a:rPr lang="en-US" dirty="0" smtClean="0">
                <a:latin typeface="Georgia" pitchFamily="18" charset="0"/>
              </a:rPr>
              <a:t> poorer and divided.</a:t>
            </a:r>
            <a:endParaRPr lang="en-US" dirty="0" smtClean="0">
              <a:latin typeface="Georgia" pitchFamily="18" charset="0"/>
            </a:endParaRPr>
          </a:p>
          <a:p>
            <a:pPr>
              <a:buNone/>
            </a:pPr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The dream of some for </a:t>
            </a:r>
            <a:r>
              <a:rPr lang="en-US" dirty="0" smtClean="0">
                <a:latin typeface="Georgia" pitchFamily="18" charset="0"/>
              </a:rPr>
              <a:t>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united Latin </a:t>
            </a:r>
            <a:r>
              <a:rPr lang="en-US" dirty="0" smtClean="0">
                <a:latin typeface="Georgia" pitchFamily="18" charset="0"/>
              </a:rPr>
              <a:t>America                              quickly fell apart.</a:t>
            </a:r>
          </a:p>
          <a:p>
            <a:endParaRPr lang="en-US" dirty="0"/>
          </a:p>
        </p:txBody>
      </p:sp>
      <p:pic>
        <p:nvPicPr>
          <p:cNvPr id="4" name="Picture 2" descr="http://www.edunetconnect.com/cat/timemachine/images/south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70330"/>
            <a:ext cx="3352800" cy="4354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The Monroe Doctrine, 1823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91000" cy="4297363"/>
          </a:xfrm>
        </p:spPr>
        <p:txBody>
          <a:bodyPr>
            <a:noAutofit/>
          </a:bodyPr>
          <a:lstStyle/>
          <a:p>
            <a:pPr marL="339725" lvl="1" indent="-280988">
              <a:buClrTx/>
              <a:buSzPct val="89000"/>
            </a:pPr>
            <a:r>
              <a:rPr lang="en-US" sz="2400" dirty="0" smtClean="0">
                <a:latin typeface="Georgia" pitchFamily="18" charset="0"/>
              </a:rPr>
              <a:t>U.S. warns European</a:t>
            </a:r>
          </a:p>
          <a:p>
            <a:pPr marL="58737" lvl="1" indent="0">
              <a:buClrTx/>
              <a:buSzPct val="89000"/>
              <a:buNone/>
            </a:pPr>
            <a:r>
              <a:rPr lang="en-US" sz="2400" dirty="0" smtClean="0">
                <a:latin typeface="Georgia" pitchFamily="18" charset="0"/>
              </a:rPr>
              <a:t>   nations to stay out of the </a:t>
            </a:r>
          </a:p>
          <a:p>
            <a:pPr marL="58737" lvl="1" indent="0">
              <a:buClrTx/>
              <a:buSzPct val="89000"/>
              <a:buNone/>
            </a:pPr>
            <a:r>
              <a:rPr lang="en-US" sz="2400" dirty="0" smtClean="0">
                <a:latin typeface="Georgia" pitchFamily="18" charset="0"/>
              </a:rPr>
              <a:t>   Western Hemisphere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pPr marL="339725" lvl="1" indent="-280988">
              <a:buClrTx/>
              <a:buSzPct val="89000"/>
            </a:pPr>
            <a:r>
              <a:rPr lang="en-US" sz="2400" dirty="0" smtClean="0">
                <a:latin typeface="Georgia" pitchFamily="18" charset="0"/>
              </a:rPr>
              <a:t>U.S. regional influence </a:t>
            </a:r>
          </a:p>
          <a:p>
            <a:pPr marL="339725" lvl="1" indent="-280988">
              <a:buClrTx/>
              <a:buSzPct val="89000"/>
              <a:buNone/>
            </a:pPr>
            <a:r>
              <a:rPr lang="en-US" sz="2400" dirty="0" smtClean="0">
                <a:latin typeface="Georgia" pitchFamily="18" charset="0"/>
              </a:rPr>
              <a:t>   grows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pPr marL="341313" lvl="1" indent="-284163">
              <a:buClrTx/>
              <a:buSzPct val="89000"/>
            </a:pPr>
            <a:r>
              <a:rPr lang="en-US" sz="2400" dirty="0" smtClean="0">
                <a:latin typeface="Georgia" pitchFamily="18" charset="0"/>
              </a:rPr>
              <a:t>The U.S. becomes the</a:t>
            </a:r>
          </a:p>
          <a:p>
            <a:pPr marL="57150" lvl="1" indent="0">
              <a:buClrTx/>
              <a:buSzPct val="89000"/>
              <a:buNone/>
            </a:pPr>
            <a:r>
              <a:rPr lang="en-US" sz="2400" dirty="0" smtClean="0">
                <a:latin typeface="Georgia" pitchFamily="18" charset="0"/>
              </a:rPr>
              <a:t>   dominant power (the</a:t>
            </a:r>
          </a:p>
          <a:p>
            <a:pPr marL="57150" lvl="1" indent="0">
              <a:buClrTx/>
              <a:buSzPct val="89000"/>
              <a:buNone/>
            </a:pPr>
            <a:r>
              <a:rPr lang="en-US" sz="2400" dirty="0" smtClean="0">
                <a:latin typeface="Georgia" pitchFamily="18" charset="0"/>
              </a:rPr>
              <a:t>   </a:t>
            </a:r>
            <a:r>
              <a:rPr lang="en-US" sz="2400" b="1" dirty="0" err="1" smtClean="0">
                <a:latin typeface="Georgia" pitchFamily="18" charset="0"/>
              </a:rPr>
              <a:t>hegemon</a:t>
            </a:r>
            <a:r>
              <a:rPr lang="en-US" sz="2400" dirty="0" smtClean="0">
                <a:latin typeface="Georgia" pitchFamily="18" charset="0"/>
              </a:rPr>
              <a:t>) throughout</a:t>
            </a:r>
          </a:p>
          <a:p>
            <a:pPr marL="57150" lvl="1" indent="0">
              <a:buClrTx/>
              <a:buSzPct val="89000"/>
              <a:buNone/>
            </a:pPr>
            <a:r>
              <a:rPr lang="en-US" sz="2400" dirty="0" smtClean="0">
                <a:latin typeface="Georgia" pitchFamily="18" charset="0"/>
              </a:rPr>
              <a:t>   Latin America.</a:t>
            </a:r>
          </a:p>
          <a:p>
            <a:endParaRPr lang="en-US" sz="2800" dirty="0"/>
          </a:p>
        </p:txBody>
      </p:sp>
      <p:pic>
        <p:nvPicPr>
          <p:cNvPr id="7" name="Picture 4" descr="http://www.cerebro.com/store/pc/catalog/2MONROE-DOCTR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35244"/>
            <a:ext cx="4174214" cy="413215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ineartamerica.com/images-simple-print/images-medium/1-monroe-doctrine-cartoon-grang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038600" cy="485373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obertamsterdam.com/assets_c/2009/01/monroe_doctrine011208-thumb-220x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4471" y="1823473"/>
            <a:ext cx="4207173" cy="4706657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1062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latin typeface="Georgia" pitchFamily="18" charset="0"/>
              </a:rPr>
              <a:t>The Monroe Doctrine</a:t>
            </a:r>
            <a:endParaRPr lang="en-US" sz="3600" b="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108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uth american ma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371" y="0"/>
            <a:ext cx="649862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729734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urrent day </a:t>
            </a:r>
          </a:p>
          <a:p>
            <a:r>
              <a:rPr lang="en-US" dirty="0" smtClean="0"/>
              <a:t>Latin/South America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3200400"/>
            <a:ext cx="10122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3537466"/>
            <a:ext cx="10122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5105400"/>
            <a:ext cx="10122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C.</a:t>
            </a:r>
          </a:p>
          <a:p>
            <a:pPr algn="ctr"/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75685" y="5474732"/>
            <a:ext cx="10122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</a:t>
            </a:r>
            <a:r>
              <a:rPr lang="en-US" b="1" dirty="0" smtClean="0"/>
              <a:t>.</a:t>
            </a:r>
          </a:p>
          <a:p>
            <a:pPr algn="ctr"/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59792" y="1099066"/>
            <a:ext cx="10122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E.</a:t>
            </a:r>
          </a:p>
          <a:p>
            <a:pPr algn="ctr"/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2438400"/>
            <a:ext cx="10122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</a:t>
            </a:r>
            <a:r>
              <a:rPr lang="en-US" b="1" dirty="0" smtClean="0"/>
              <a:t>.</a:t>
            </a:r>
          </a:p>
          <a:p>
            <a:pPr algn="ctr"/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43579" y="2069068"/>
            <a:ext cx="10122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G.</a:t>
            </a:r>
          </a:p>
          <a:p>
            <a:pPr algn="ctr"/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72021" y="1468398"/>
            <a:ext cx="10122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</a:t>
            </a:r>
            <a:r>
              <a:rPr lang="en-US" b="1" dirty="0" smtClean="0"/>
              <a:t>.</a:t>
            </a:r>
          </a:p>
          <a:p>
            <a:pPr algn="ctr"/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1002268"/>
            <a:ext cx="10122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I.</a:t>
            </a:r>
          </a:p>
          <a:p>
            <a:pPr algn="ctr"/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45571" y="2253734"/>
            <a:ext cx="10122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</a:t>
            </a:r>
            <a:r>
              <a:rPr lang="en-US" b="1" dirty="0" smtClean="0"/>
              <a:t>.</a:t>
            </a:r>
          </a:p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wnorton.com/college/history/ralph/ralimage/map29l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81000"/>
            <a:ext cx="5798376" cy="5986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609600"/>
            <a:ext cx="28135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eorgia" pitchFamily="18" charset="0"/>
              </a:rPr>
              <a:t>Latin America</a:t>
            </a:r>
          </a:p>
          <a:p>
            <a:r>
              <a:rPr lang="en-US" sz="2800" b="1" dirty="0" smtClean="0">
                <a:latin typeface="Georgia" pitchFamily="18" charset="0"/>
              </a:rPr>
              <a:t> in 1800</a:t>
            </a:r>
            <a:endParaRPr lang="en-US" sz="28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Early 1800s: Latin America Revolts!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eorgia" pitchFamily="18" charset="0"/>
              </a:rPr>
              <a:t>People throughout </a:t>
            </a:r>
            <a:r>
              <a:rPr lang="en-US" dirty="0" smtClean="0">
                <a:latin typeface="Georgia" pitchFamily="18" charset="0"/>
              </a:rPr>
              <a:t>Latin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America </a:t>
            </a:r>
            <a:r>
              <a:rPr lang="en-US" dirty="0" smtClean="0">
                <a:latin typeface="Georgia" pitchFamily="18" charset="0"/>
              </a:rPr>
              <a:t>inspired by the</a:t>
            </a:r>
          </a:p>
          <a:p>
            <a:pPr>
              <a:buNone/>
            </a:pPr>
            <a:r>
              <a:rPr lang="en-US" dirty="0" smtClean="0">
                <a:latin typeface="Georgia" pitchFamily="18" charset="0"/>
              </a:rPr>
              <a:t>	ENLIGHTENMENT ideals &amp; FRENCH Revolution.</a:t>
            </a:r>
          </a:p>
          <a:p>
            <a:r>
              <a:rPr lang="en-US" dirty="0" smtClean="0">
                <a:latin typeface="Georgia" pitchFamily="18" charset="0"/>
              </a:rPr>
              <a:t>Latin Americans rose up</a:t>
            </a:r>
          </a:p>
          <a:p>
            <a:pPr>
              <a:buNone/>
            </a:pPr>
            <a:r>
              <a:rPr lang="en-US" dirty="0" smtClean="0">
                <a:latin typeface="Georgia" pitchFamily="18" charset="0"/>
              </a:rPr>
              <a:t>	against the</a:t>
            </a:r>
            <a:r>
              <a:rPr lang="en-US" dirty="0" smtClean="0">
                <a:latin typeface="Georgia" pitchFamily="18" charset="0"/>
              </a:rPr>
              <a:t> EUROPEAN/COLONIAL powers that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controlled </a:t>
            </a:r>
            <a:r>
              <a:rPr lang="en-US" dirty="0" smtClean="0">
                <a:latin typeface="Georgia" pitchFamily="18" charset="0"/>
              </a:rPr>
              <a:t>them with the</a:t>
            </a:r>
            <a:r>
              <a:rPr lang="en-US" dirty="0" smtClean="0">
                <a:latin typeface="Georgia" pitchFamily="18" charset="0"/>
              </a:rPr>
              <a:t> goal </a:t>
            </a:r>
            <a:r>
              <a:rPr lang="en-US" dirty="0" smtClean="0">
                <a:latin typeface="Georgia" pitchFamily="18" charset="0"/>
              </a:rPr>
              <a:t>of \winning  their</a:t>
            </a:r>
          </a:p>
          <a:p>
            <a:pPr>
              <a:buNone/>
            </a:pPr>
            <a:r>
              <a:rPr lang="en-US" dirty="0" smtClean="0">
                <a:latin typeface="Georgia" pitchFamily="18" charset="0"/>
              </a:rPr>
              <a:t>   </a:t>
            </a:r>
            <a:r>
              <a:rPr lang="en-US" dirty="0" smtClean="0">
                <a:latin typeface="Georgia" pitchFamily="18" charset="0"/>
              </a:rPr>
              <a:t> INDEPENDENCE.</a:t>
            </a:r>
            <a:endParaRPr lang="en-US" dirty="0" smtClean="0">
              <a:latin typeface="Georgia" pitchFamily="18" charset="0"/>
            </a:endParaRPr>
          </a:p>
          <a:p>
            <a:pPr>
              <a:buNone/>
            </a:pPr>
            <a:endParaRPr lang="en-US" dirty="0" smtClean="0">
              <a:latin typeface="Georgia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essentialhumanities.net/images/law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172200" cy="5838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  <a:cs typeface="Arial" pitchFamily="34" charset="0"/>
              </a:rPr>
              <a:t>Latin America’s </a:t>
            </a:r>
            <a:r>
              <a:rPr lang="en-US" b="1" i="1" u="sng" dirty="0" smtClean="0">
                <a:latin typeface="Georgia" pitchFamily="18" charset="0"/>
                <a:cs typeface="Arial" pitchFamily="34" charset="0"/>
              </a:rPr>
              <a:t>First</a:t>
            </a:r>
            <a:r>
              <a:rPr lang="en-US" dirty="0" smtClean="0">
                <a:latin typeface="Georgia" pitchFamily="18" charset="0"/>
                <a:cs typeface="Arial" pitchFamily="34" charset="0"/>
              </a:rPr>
              <a:t> Revolution, 1791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St. </a:t>
            </a:r>
            <a:r>
              <a:rPr lang="en-US" dirty="0" err="1" smtClean="0">
                <a:solidFill>
                  <a:srgbClr val="002060"/>
                </a:solidFill>
                <a:latin typeface="Georgia" pitchFamily="18" charset="0"/>
              </a:rPr>
              <a:t>Dominque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Georgia" pitchFamily="18" charset="0"/>
              </a:rPr>
              <a:t>Hait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)</a:t>
            </a:r>
          </a:p>
          <a:p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WHY???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667000"/>
            <a:ext cx="5114200" cy="3732585"/>
          </a:xfrm>
        </p:spPr>
        <p:txBody>
          <a:bodyPr>
            <a:noAutofit/>
          </a:bodyPr>
          <a:lstStyle/>
          <a:p>
            <a:pPr marL="465138" lvl="1" indent="-233363">
              <a:buClr>
                <a:srgbClr val="FFC000"/>
              </a:buClr>
            </a:pPr>
            <a:r>
              <a:rPr lang="en-US" sz="2400" b="1" dirty="0" smtClean="0">
                <a:latin typeface="Georgia" pitchFamily="18" charset="0"/>
              </a:rPr>
              <a:t>Whites, a small minority, used brutal methods of control.</a:t>
            </a:r>
          </a:p>
          <a:p>
            <a:pPr marL="465138" lvl="1" indent="-233363">
              <a:buClr>
                <a:srgbClr val="FFC000"/>
              </a:buClr>
              <a:buNone/>
            </a:pPr>
            <a:endParaRPr lang="en-US" sz="1100" b="1" dirty="0" smtClean="0">
              <a:latin typeface="Georgia" pitchFamily="18" charset="0"/>
            </a:endParaRPr>
          </a:p>
          <a:p>
            <a:pPr marL="465138" lvl="1" indent="-233363">
              <a:buClr>
                <a:srgbClr val="FFC000"/>
              </a:buClr>
            </a:pPr>
            <a:r>
              <a:rPr lang="en-US" sz="2400" b="1" dirty="0" smtClean="0">
                <a:latin typeface="Georgia" pitchFamily="18" charset="0"/>
              </a:rPr>
              <a:t>African slaves outnumbered whites, yet slaves had no political power.</a:t>
            </a:r>
          </a:p>
          <a:p>
            <a:pPr marL="465138" lvl="1" indent="-233363">
              <a:buClr>
                <a:srgbClr val="FFC000"/>
              </a:buClr>
            </a:pPr>
            <a:endParaRPr lang="en-US" sz="1000" b="1" dirty="0" smtClean="0">
              <a:latin typeface="Georgia" pitchFamily="18" charset="0"/>
            </a:endParaRPr>
          </a:p>
          <a:p>
            <a:pPr marL="465138" lvl="1" indent="-233363">
              <a:buClr>
                <a:srgbClr val="FFC000"/>
              </a:buClr>
            </a:pPr>
            <a:r>
              <a:rPr lang="en-US" sz="2400" b="1" dirty="0" smtClean="0">
                <a:latin typeface="Georgia" pitchFamily="18" charset="0"/>
              </a:rPr>
              <a:t>Inspired by enlightened ideas of liberty and equality</a:t>
            </a:r>
          </a:p>
          <a:p>
            <a:endParaRPr lang="en-US" sz="1400" b="1" dirty="0"/>
          </a:p>
        </p:txBody>
      </p:sp>
      <p:pic>
        <p:nvPicPr>
          <p:cNvPr id="7" name="Picture 2" descr="http://library.thinkquest.org/06aug/01071/images/resistancesla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200" y="2362200"/>
            <a:ext cx="3248751" cy="3278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historycooperative.org/journals/wm/66.1/images/girard_fig0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772400" cy="639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  <a:cs typeface="Arial" pitchFamily="34" charset="0"/>
              </a:rPr>
              <a:t>Leaders of Haiti’s Slave Rebellion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5196840" cy="1056699"/>
          </a:xfrm>
        </p:spPr>
        <p:txBody>
          <a:bodyPr>
            <a:noAutofit/>
          </a:bodyPr>
          <a:lstStyle/>
          <a:p>
            <a:pPr marL="0" lvl="2" algn="ctr">
              <a:spcBef>
                <a:spcPts val="0"/>
              </a:spcBef>
            </a:pP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Toussanint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L’Ouverture</a:t>
            </a:r>
            <a:endParaRPr lang="en-US" sz="2800" dirty="0" smtClean="0">
              <a:latin typeface="Georgia" pitchFamily="18" charset="0"/>
            </a:endParaRPr>
          </a:p>
          <a:p>
            <a:pPr marL="0" lvl="2" algn="ctr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(too SAN   </a:t>
            </a:r>
            <a:r>
              <a:rPr lang="en-US" dirty="0" err="1" smtClean="0">
                <a:latin typeface="Georgia" pitchFamily="18" charset="0"/>
              </a:rPr>
              <a:t>loo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vair</a:t>
            </a:r>
            <a:r>
              <a:rPr lang="en-US" dirty="0" smtClean="0">
                <a:latin typeface="Georgia" pitchFamily="18" charset="0"/>
              </a:rPr>
              <a:t> TOOR)  </a:t>
            </a:r>
            <a:endParaRPr lang="en-US" dirty="0" smtClean="0"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961347"/>
            <a:ext cx="3566160" cy="3732585"/>
          </a:xfrm>
        </p:spPr>
        <p:txBody>
          <a:bodyPr>
            <a:normAutofit/>
          </a:bodyPr>
          <a:lstStyle/>
          <a:p>
            <a:pPr marL="47625"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tabLst>
                <a:tab pos="693738" algn="l"/>
                <a:tab pos="741363" algn="l"/>
              </a:tabLst>
              <a:defRPr/>
            </a:pPr>
            <a:r>
              <a:rPr lang="en-US" sz="2800" dirty="0" smtClean="0">
                <a:latin typeface="Georgia" pitchFamily="18" charset="0"/>
              </a:rPr>
              <a:t>Ex-</a:t>
            </a:r>
            <a:r>
              <a:rPr lang="en-US" sz="2800" dirty="0" smtClean="0">
                <a:latin typeface="Georgia" pitchFamily="18" charset="0"/>
              </a:rPr>
              <a:t>slave</a:t>
            </a:r>
          </a:p>
          <a:p>
            <a:pPr marL="55563" indent="163513"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tabLst>
                <a:tab pos="693738" algn="l"/>
                <a:tab pos="741363" algn="l"/>
              </a:tabLst>
              <a:defRPr/>
            </a:pPr>
            <a:r>
              <a:rPr lang="en-US" sz="2800" dirty="0" smtClean="0">
                <a:latin typeface="Georgia" pitchFamily="18" charset="0"/>
              </a:rPr>
              <a:t>Agreed </a:t>
            </a:r>
            <a:r>
              <a:rPr lang="en-US" sz="2800" dirty="0" smtClean="0">
                <a:latin typeface="Georgia" pitchFamily="18" charset="0"/>
              </a:rPr>
              <a:t>to end revolution if French</a:t>
            </a:r>
            <a:r>
              <a:rPr lang="en-US" sz="2800" dirty="0" smtClean="0">
                <a:latin typeface="Georgia" pitchFamily="18" charset="0"/>
              </a:rPr>
              <a:t> ended slavery.</a:t>
            </a:r>
          </a:p>
          <a:p>
            <a:pPr marL="55563" indent="163513"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tabLst>
                <a:tab pos="693738" algn="l"/>
                <a:tab pos="741363" algn="l"/>
              </a:tabLst>
              <a:defRPr/>
            </a:pPr>
            <a:r>
              <a:rPr lang="en-US" sz="2800" dirty="0" smtClean="0">
                <a:latin typeface="Georgia" pitchFamily="18" charset="0"/>
              </a:rPr>
              <a:t>Captured </a:t>
            </a:r>
            <a:r>
              <a:rPr lang="en-US" sz="2800" dirty="0" smtClean="0">
                <a:latin typeface="Georgia" pitchFamily="18" charset="0"/>
              </a:rPr>
              <a:t>by French and died in</a:t>
            </a:r>
            <a:r>
              <a:rPr lang="en-US" sz="2800" dirty="0" smtClean="0">
                <a:latin typeface="Georgia" pitchFamily="18" charset="0"/>
              </a:rPr>
              <a:t> French </a:t>
            </a:r>
            <a:r>
              <a:rPr lang="en-US" sz="2800" dirty="0" smtClean="0">
                <a:latin typeface="Georgia" pitchFamily="18" charset="0"/>
              </a:rPr>
              <a:t>prison.</a:t>
            </a:r>
          </a:p>
          <a:p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7840" y="1524000"/>
            <a:ext cx="3566160" cy="838200"/>
          </a:xfrm>
        </p:spPr>
        <p:txBody>
          <a:bodyPr/>
          <a:lstStyle/>
          <a:p>
            <a:pPr marL="0" lvl="2" algn="ctr">
              <a:spcBef>
                <a:spcPts val="2000"/>
              </a:spcBef>
            </a:pPr>
            <a:r>
              <a:rPr lang="en-US" sz="2800" dirty="0" smtClean="0">
                <a:latin typeface="Georgia" pitchFamily="18" charset="0"/>
              </a:rPr>
              <a:t>Jean-Jacques Dessalines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13120" y="2961347"/>
            <a:ext cx="3566160" cy="2590800"/>
          </a:xfrm>
        </p:spPr>
        <p:txBody>
          <a:bodyPr>
            <a:noAutofit/>
          </a:bodyPr>
          <a:lstStyle/>
          <a:p>
            <a:pPr marL="52388" indent="3175"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tabLst>
                <a:tab pos="693738" algn="l"/>
                <a:tab pos="741363" algn="l"/>
              </a:tabLst>
              <a:defRPr/>
            </a:pPr>
            <a:r>
              <a:rPr lang="en-US" sz="2800" dirty="0" smtClean="0">
                <a:latin typeface="Georgia" pitchFamily="18" charset="0"/>
              </a:rPr>
              <a:t>Victorious </a:t>
            </a:r>
            <a:r>
              <a:rPr lang="en-US" sz="2800" dirty="0" smtClean="0">
                <a:latin typeface="Georgia" pitchFamily="18" charset="0"/>
              </a:rPr>
              <a:t>general</a:t>
            </a:r>
            <a:br>
              <a:rPr lang="en-US" sz="2800" dirty="0" smtClean="0">
                <a:latin typeface="Georgia" pitchFamily="18" charset="0"/>
              </a:rPr>
            </a:br>
            <a:endParaRPr lang="en-US" sz="2800" dirty="0" smtClean="0">
              <a:latin typeface="Georgia" pitchFamily="18" charset="0"/>
            </a:endParaRPr>
          </a:p>
          <a:p>
            <a:pPr marL="52388" indent="3175"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tabLst>
                <a:tab pos="693738" algn="l"/>
                <a:tab pos="741363" algn="l"/>
              </a:tabLst>
              <a:defRPr/>
            </a:pPr>
            <a:r>
              <a:rPr lang="en-US" sz="2800" dirty="0" smtClean="0">
                <a:latin typeface="Georgia" pitchFamily="18" charset="0"/>
              </a:rPr>
              <a:t> Won </a:t>
            </a:r>
            <a:r>
              <a:rPr lang="en-US" sz="2800" dirty="0" smtClean="0">
                <a:latin typeface="Georgia" pitchFamily="18" charset="0"/>
              </a:rPr>
              <a:t>Haiti’s independence</a:t>
            </a:r>
            <a:r>
              <a:rPr lang="en-US" sz="2800" dirty="0" smtClean="0">
                <a:latin typeface="Georgia" pitchFamily="18" charset="0"/>
              </a:rPr>
              <a:t>.</a:t>
            </a:r>
            <a:br>
              <a:rPr lang="en-US" sz="2800" dirty="0" smtClean="0">
                <a:latin typeface="Georgia" pitchFamily="18" charset="0"/>
              </a:rPr>
            </a:br>
            <a:endParaRPr lang="en-US" sz="2800" dirty="0" smtClean="0">
              <a:latin typeface="Georgia" pitchFamily="18" charset="0"/>
            </a:endParaRPr>
          </a:p>
          <a:p>
            <a:pPr marL="52388" indent="3175">
              <a:spcBef>
                <a:spcPts val="55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tabLst>
                <a:tab pos="693738" algn="l"/>
                <a:tab pos="741363" algn="l"/>
              </a:tabLst>
              <a:defRPr/>
            </a:pPr>
            <a:r>
              <a:rPr lang="en-US" sz="2800" dirty="0" smtClean="0">
                <a:latin typeface="Georgia" pitchFamily="18" charset="0"/>
              </a:rPr>
              <a:t>Haiti’s founding</a:t>
            </a:r>
          </a:p>
          <a:p>
            <a:pPr marL="52388" indent="3175">
              <a:spcBef>
                <a:spcPts val="550"/>
              </a:spcBef>
              <a:buClr>
                <a:schemeClr val="accent1"/>
              </a:buClr>
              <a:buSzPct val="70000"/>
              <a:buNone/>
              <a:tabLst>
                <a:tab pos="693738" algn="l"/>
                <a:tab pos="741363" algn="l"/>
              </a:tabLst>
              <a:defRPr/>
            </a:pPr>
            <a:r>
              <a:rPr lang="en-US" sz="2800" dirty="0" smtClean="0">
                <a:latin typeface="Georgia" pitchFamily="18" charset="0"/>
              </a:rPr>
              <a:t> father</a:t>
            </a:r>
          </a:p>
          <a:p>
            <a:endParaRPr lang="en-US" sz="2800" dirty="0"/>
          </a:p>
        </p:txBody>
      </p:sp>
      <p:pic>
        <p:nvPicPr>
          <p:cNvPr id="7" name="Picture 6" descr="http://abolition.nypl.org/content/images/image/full/1206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" y="2743200"/>
            <a:ext cx="1773237" cy="3581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324600"/>
            <a:ext cx="2611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eorgia" pitchFamily="18" charset="0"/>
              </a:rPr>
              <a:t>Toussanint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L’Ouverture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143</TotalTime>
  <Words>961</Words>
  <Application>Microsoft Macintosh PowerPoint</Application>
  <PresentationFormat>On-screen Show (4:3)</PresentationFormat>
  <Paragraphs>144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Precedent</vt:lpstr>
      <vt:lpstr>Nationalist Revolutions Sweep the West</vt:lpstr>
      <vt:lpstr>Rising Nationalism</vt:lpstr>
      <vt:lpstr>Slide 3</vt:lpstr>
      <vt:lpstr>Slide 4</vt:lpstr>
      <vt:lpstr>Early 1800s: Latin America Revolts!</vt:lpstr>
      <vt:lpstr>Slide 6</vt:lpstr>
      <vt:lpstr>Latin America’s First Revolution, 1791</vt:lpstr>
      <vt:lpstr>Slide 8</vt:lpstr>
      <vt:lpstr>Leaders of Haiti’s Slave Rebellion</vt:lpstr>
      <vt:lpstr>French Fail to Suppress Rebellion</vt:lpstr>
      <vt:lpstr>Independence for Haiti</vt:lpstr>
      <vt:lpstr>Social Classes in S. America</vt:lpstr>
      <vt:lpstr>Slide 13</vt:lpstr>
      <vt:lpstr>Slide 14</vt:lpstr>
      <vt:lpstr>Creole-Led Revolutions</vt:lpstr>
      <vt:lpstr>The Libertadores (“Liberators”) End Spanish Rule in South America</vt:lpstr>
      <vt:lpstr>Slide 17</vt:lpstr>
      <vt:lpstr>The George Washington of Latin America Simon Bolivar</vt:lpstr>
      <vt:lpstr>Revolution in Mexico </vt:lpstr>
      <vt:lpstr>Mexico ends Spanish rule</vt:lpstr>
      <vt:lpstr>Miguel Hidalgo Leads Mexican Revolution</vt:lpstr>
      <vt:lpstr>Revolution in Mexico, 1810-1821</vt:lpstr>
      <vt:lpstr>Revolution in Brazil</vt:lpstr>
      <vt:lpstr>Revolution in Brazil, 1822</vt:lpstr>
      <vt:lpstr>Latin American Independence, 1830</vt:lpstr>
      <vt:lpstr>Independence Brings Disunity</vt:lpstr>
      <vt:lpstr>The Monroe Doctrine, 1823</vt:lpstr>
      <vt:lpstr>The Monroe Doctrine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Nationalist Revolutions Sweep the West</dc:title>
  <dc:creator>Michael Brown</dc:creator>
  <cp:lastModifiedBy>Michael Brown</cp:lastModifiedBy>
  <cp:revision>20</cp:revision>
  <dcterms:created xsi:type="dcterms:W3CDTF">2015-10-11T21:33:21Z</dcterms:created>
  <dcterms:modified xsi:type="dcterms:W3CDTF">2015-10-11T23:57:09Z</dcterms:modified>
</cp:coreProperties>
</file>